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6" r:id="rId9"/>
    <p:sldId id="268" r:id="rId10"/>
    <p:sldId id="265" r:id="rId11"/>
    <p:sldId id="269" r:id="rId12"/>
    <p:sldId id="271" r:id="rId13"/>
    <p:sldId id="270" r:id="rId14"/>
    <p:sldId id="272" r:id="rId15"/>
    <p:sldId id="274" r:id="rId16"/>
    <p:sldId id="273" r:id="rId17"/>
    <p:sldId id="267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5" autoAdjust="0"/>
    <p:restoredTop sz="94660"/>
  </p:normalViewPr>
  <p:slideViewPr>
    <p:cSldViewPr>
      <p:cViewPr varScale="1">
        <p:scale>
          <a:sx n="69" d="100"/>
          <a:sy n="69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35FD-A7DE-4BD8-8780-36463116D866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1AAD2-251A-451E-847C-B59F1792F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040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35FD-A7DE-4BD8-8780-36463116D866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1AAD2-251A-451E-847C-B59F1792F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044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35FD-A7DE-4BD8-8780-36463116D866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1AAD2-251A-451E-847C-B59F1792F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6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35FD-A7DE-4BD8-8780-36463116D866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1AAD2-251A-451E-847C-B59F1792F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2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35FD-A7DE-4BD8-8780-36463116D866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1AAD2-251A-451E-847C-B59F1792F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90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35FD-A7DE-4BD8-8780-36463116D866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1AAD2-251A-451E-847C-B59F1792F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40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35FD-A7DE-4BD8-8780-36463116D866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1AAD2-251A-451E-847C-B59F1792F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34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35FD-A7DE-4BD8-8780-36463116D866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1AAD2-251A-451E-847C-B59F1792F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4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35FD-A7DE-4BD8-8780-36463116D866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1AAD2-251A-451E-847C-B59F1792F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032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35FD-A7DE-4BD8-8780-36463116D866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1AAD2-251A-451E-847C-B59F1792F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332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35FD-A7DE-4BD8-8780-36463116D866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1AAD2-251A-451E-847C-B59F1792F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51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335FD-A7DE-4BD8-8780-36463116D866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1AAD2-251A-451E-847C-B59F1792F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339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Словоизменение </a:t>
            </a:r>
            <a:r>
              <a:rPr lang="ru-RU" sz="6000" b="1" dirty="0" smtClean="0">
                <a:solidFill>
                  <a:srgbClr val="C00000"/>
                </a:solidFill>
              </a:rPr>
              <a:t>числительных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229200"/>
            <a:ext cx="6400800" cy="1752600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Федорова Ю.Е., ГБОУ ФМЛ №30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1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тр</a:t>
            </a:r>
            <a:r>
              <a:rPr lang="ru-RU" b="1" dirty="0" smtClean="0">
                <a:solidFill>
                  <a:srgbClr val="FF0000"/>
                </a:solidFill>
              </a:rPr>
              <a:t>емя</a:t>
            </a:r>
            <a:r>
              <a:rPr lang="ru-RU" b="1" dirty="0" smtClean="0"/>
              <a:t> тысяч</a:t>
            </a:r>
            <a:r>
              <a:rPr lang="ru-RU" b="1" dirty="0">
                <a:solidFill>
                  <a:srgbClr val="FF0000"/>
                </a:solidFill>
              </a:rPr>
              <a:t>ами</a:t>
            </a:r>
            <a:r>
              <a:rPr lang="ru-RU" b="1" dirty="0" smtClean="0"/>
              <a:t> шесть</a:t>
            </a:r>
            <a:r>
              <a:rPr lang="ru-RU" b="1" dirty="0" smtClean="0">
                <a:solidFill>
                  <a:srgbClr val="FF0000"/>
                </a:solidFill>
              </a:rPr>
              <a:t>ю</a:t>
            </a:r>
            <a:r>
              <a:rPr lang="ru-RU" b="1" dirty="0" smtClean="0"/>
              <a:t>ст</a:t>
            </a:r>
            <a:r>
              <a:rPr lang="ru-RU" b="1" dirty="0" smtClean="0">
                <a:solidFill>
                  <a:srgbClr val="FF0000"/>
                </a:solidFill>
              </a:rPr>
              <a:t>ами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3195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/>
              <a:t>пять</a:t>
            </a:r>
            <a:r>
              <a:rPr lang="ru-RU" b="1" dirty="0">
                <a:solidFill>
                  <a:srgbClr val="FF0000"/>
                </a:solidFill>
              </a:rPr>
              <a:t>ю</a:t>
            </a:r>
            <a:r>
              <a:rPr lang="ru-RU" b="1" dirty="0" smtClean="0"/>
              <a:t>десять</a:t>
            </a:r>
            <a:r>
              <a:rPr lang="ru-RU" b="1" dirty="0">
                <a:solidFill>
                  <a:srgbClr val="FF0000"/>
                </a:solidFill>
              </a:rPr>
              <a:t>ю</a:t>
            </a:r>
            <a:r>
              <a:rPr lang="ru-RU" b="1" dirty="0" smtClean="0"/>
              <a:t> семь</a:t>
            </a:r>
            <a:r>
              <a:rPr lang="ru-RU" b="1" dirty="0" smtClean="0">
                <a:solidFill>
                  <a:srgbClr val="FF0000"/>
                </a:solidFill>
              </a:rPr>
              <a:t>ю</a:t>
            </a:r>
            <a:r>
              <a:rPr lang="ru-RU" b="1" dirty="0" smtClean="0"/>
              <a:t> </a:t>
            </a:r>
            <a:br>
              <a:rPr lang="ru-RU" b="1" dirty="0" smtClean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5044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тр</a:t>
            </a:r>
            <a:r>
              <a:rPr lang="ru-RU" b="1" dirty="0" smtClean="0">
                <a:solidFill>
                  <a:srgbClr val="FF0000"/>
                </a:solidFill>
              </a:rPr>
              <a:t>емя</a:t>
            </a:r>
            <a:r>
              <a:rPr lang="ru-RU" b="1" dirty="0" smtClean="0"/>
              <a:t>ст</a:t>
            </a:r>
            <a:r>
              <a:rPr lang="ru-RU" b="1" dirty="0" smtClean="0">
                <a:solidFill>
                  <a:srgbClr val="FF0000"/>
                </a:solidFill>
              </a:rPr>
              <a:t>ами</a:t>
            </a:r>
            <a:r>
              <a:rPr lang="ru-RU" b="1" dirty="0" smtClean="0"/>
              <a:t> страниц</a:t>
            </a:r>
            <a:r>
              <a:rPr lang="ru-RU" b="1" dirty="0" smtClean="0">
                <a:solidFill>
                  <a:srgbClr val="FF0000"/>
                </a:solidFill>
              </a:rPr>
              <a:t>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8995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нет шести</a:t>
            </a:r>
            <a:r>
              <a:rPr lang="ru-RU" b="1" dirty="0">
                <a:solidFill>
                  <a:srgbClr val="FF0000"/>
                </a:solidFill>
              </a:rPr>
              <a:t>сот</a:t>
            </a:r>
            <a:r>
              <a:rPr lang="ru-RU" b="1" dirty="0" smtClean="0"/>
              <a:t> рублей</a:t>
            </a:r>
            <a:br>
              <a:rPr lang="ru-RU" b="1" dirty="0" smtClean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0367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 пят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b="1" dirty="0" smtClean="0"/>
              <a:t>ст</a:t>
            </a:r>
            <a:r>
              <a:rPr lang="ru-RU" b="1" dirty="0">
                <a:solidFill>
                  <a:srgbClr val="FF0000"/>
                </a:solidFill>
              </a:rPr>
              <a:t>ах</a:t>
            </a:r>
            <a:r>
              <a:rPr lang="ru-RU" b="1" dirty="0" smtClean="0"/>
              <a:t> книг</a:t>
            </a:r>
            <a:r>
              <a:rPr lang="ru-RU" b="1" dirty="0" smtClean="0">
                <a:solidFill>
                  <a:srgbClr val="FF0000"/>
                </a:solidFill>
              </a:rPr>
              <a:t>ах</a:t>
            </a: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9457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 две тысячи одиннадцат</a:t>
            </a:r>
            <a:r>
              <a:rPr lang="ru-RU" b="1" dirty="0">
                <a:solidFill>
                  <a:srgbClr val="FF0000"/>
                </a:solidFill>
              </a:rPr>
              <a:t>ом</a:t>
            </a:r>
            <a:r>
              <a:rPr lang="ru-RU" b="1" dirty="0" smtClean="0"/>
              <a:t> году</a:t>
            </a:r>
            <a:br>
              <a:rPr lang="ru-RU" b="1" dirty="0" smtClean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1204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27809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пять</a:t>
            </a:r>
            <a:r>
              <a:rPr lang="ru-RU" b="1" dirty="0" smtClean="0">
                <a:solidFill>
                  <a:srgbClr val="FF0000"/>
                </a:solidFill>
              </a:rPr>
              <a:t>ю</a:t>
            </a:r>
            <a:r>
              <a:rPr lang="ru-RU" b="1" dirty="0" smtClean="0"/>
              <a:t>стами рублями</a:t>
            </a:r>
            <a:br>
              <a:rPr lang="ru-RU" b="1" dirty="0" smtClean="0"/>
            </a:br>
            <a:r>
              <a:rPr lang="ru-RU" b="1" dirty="0" smtClean="0"/>
              <a:t>тр</a:t>
            </a:r>
            <a:r>
              <a:rPr lang="ru-RU" b="1" dirty="0" smtClean="0">
                <a:solidFill>
                  <a:srgbClr val="FF0000"/>
                </a:solidFill>
              </a:rPr>
              <a:t>е</a:t>
            </a:r>
            <a:r>
              <a:rPr lang="ru-RU" b="1" dirty="0" smtClean="0"/>
              <a:t>мя тысяч</a:t>
            </a:r>
            <a:r>
              <a:rPr lang="ru-RU" b="1" dirty="0">
                <a:solidFill>
                  <a:srgbClr val="FF0000"/>
                </a:solidFill>
              </a:rPr>
              <a:t>ами</a:t>
            </a:r>
            <a:r>
              <a:rPr lang="ru-RU" b="1" dirty="0" smtClean="0"/>
              <a:t> шесть</a:t>
            </a:r>
            <a:r>
              <a:rPr lang="ru-RU" b="1" dirty="0" smtClean="0">
                <a:solidFill>
                  <a:srgbClr val="FF0000"/>
                </a:solidFill>
              </a:rPr>
              <a:t>ю</a:t>
            </a:r>
            <a:r>
              <a:rPr lang="ru-RU" b="1" dirty="0" smtClean="0"/>
              <a:t>ст</a:t>
            </a:r>
            <a:r>
              <a:rPr lang="ru-RU" b="1" dirty="0" smtClean="0">
                <a:solidFill>
                  <a:srgbClr val="FF0000"/>
                </a:solidFill>
              </a:rPr>
              <a:t>ами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/>
              <a:t>пять</a:t>
            </a:r>
            <a:r>
              <a:rPr lang="ru-RU" b="1" dirty="0">
                <a:solidFill>
                  <a:srgbClr val="FF0000"/>
                </a:solidFill>
              </a:rPr>
              <a:t>ю</a:t>
            </a:r>
            <a:r>
              <a:rPr lang="ru-RU" b="1" dirty="0" smtClean="0"/>
              <a:t>десять</a:t>
            </a:r>
            <a:r>
              <a:rPr lang="ru-RU" b="1" dirty="0">
                <a:solidFill>
                  <a:srgbClr val="FF0000"/>
                </a:solidFill>
              </a:rPr>
              <a:t>ю</a:t>
            </a:r>
            <a:r>
              <a:rPr lang="ru-RU" b="1" dirty="0" smtClean="0"/>
              <a:t> семью </a:t>
            </a:r>
            <a:br>
              <a:rPr lang="ru-RU" b="1" dirty="0" smtClean="0"/>
            </a:br>
            <a:r>
              <a:rPr lang="ru-RU" b="1" dirty="0" smtClean="0"/>
              <a:t>тр</a:t>
            </a:r>
            <a:r>
              <a:rPr lang="ru-RU" b="1" dirty="0">
                <a:solidFill>
                  <a:srgbClr val="FF0000"/>
                </a:solidFill>
              </a:rPr>
              <a:t>е</a:t>
            </a:r>
            <a:r>
              <a:rPr lang="ru-RU" b="1" dirty="0" smtClean="0"/>
              <a:t>мяст</a:t>
            </a:r>
            <a:r>
              <a:rPr lang="ru-RU" b="1" dirty="0">
                <a:solidFill>
                  <a:srgbClr val="FF0000"/>
                </a:solidFill>
              </a:rPr>
              <a:t>ами</a:t>
            </a:r>
            <a:r>
              <a:rPr lang="ru-RU" b="1" dirty="0" smtClean="0"/>
              <a:t> страницами</a:t>
            </a:r>
            <a:br>
              <a:rPr lang="ru-RU" b="1" dirty="0" smtClean="0"/>
            </a:br>
            <a:r>
              <a:rPr lang="ru-RU" b="1" dirty="0" smtClean="0"/>
              <a:t>нет шести</a:t>
            </a:r>
            <a:r>
              <a:rPr lang="ru-RU" b="1" dirty="0">
                <a:solidFill>
                  <a:srgbClr val="FF0000"/>
                </a:solidFill>
              </a:rPr>
              <a:t>сот</a:t>
            </a:r>
            <a:r>
              <a:rPr lang="ru-RU" b="1" dirty="0" smtClean="0"/>
              <a:t> рублей</a:t>
            </a:r>
            <a:br>
              <a:rPr lang="ru-RU" b="1" dirty="0" smtClean="0"/>
            </a:br>
            <a:r>
              <a:rPr lang="ru-RU" b="1" dirty="0" smtClean="0"/>
              <a:t>о пят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b="1" dirty="0" smtClean="0"/>
              <a:t>ст</a:t>
            </a:r>
            <a:r>
              <a:rPr lang="ru-RU" b="1" dirty="0">
                <a:solidFill>
                  <a:srgbClr val="FF0000"/>
                </a:solidFill>
              </a:rPr>
              <a:t>ах</a:t>
            </a:r>
            <a:r>
              <a:rPr lang="ru-RU" b="1" dirty="0" smtClean="0"/>
              <a:t> книгах </a:t>
            </a:r>
            <a:br>
              <a:rPr lang="ru-RU" b="1" dirty="0" smtClean="0"/>
            </a:br>
            <a:r>
              <a:rPr lang="ru-RU" b="1" dirty="0" smtClean="0"/>
              <a:t>в две тысячи одиннадцат</a:t>
            </a:r>
            <a:r>
              <a:rPr lang="ru-RU" b="1" dirty="0">
                <a:solidFill>
                  <a:srgbClr val="FF0000"/>
                </a:solidFill>
              </a:rPr>
              <a:t>ом</a:t>
            </a:r>
            <a:r>
              <a:rPr lang="ru-RU" b="1" dirty="0" smtClean="0"/>
              <a:t> году</a:t>
            </a:r>
            <a:br>
              <a:rPr lang="ru-RU" b="1" dirty="0" smtClean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5098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Употребление собирательных </a:t>
            </a:r>
            <a:r>
              <a:rPr lang="ru-RU" b="1" dirty="0">
                <a:solidFill>
                  <a:srgbClr val="FF0000"/>
                </a:solidFill>
              </a:rPr>
              <a:t>числительных вместе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Open Sans"/>
              </a:rPr>
              <a:t>с 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существительными, обозначающими </a:t>
            </a:r>
            <a:r>
              <a:rPr lang="ru-RU" dirty="0">
                <a:solidFill>
                  <a:srgbClr val="FF0000"/>
                </a:solidFill>
                <a:latin typeface="Open Sans"/>
              </a:rPr>
              <a:t>лиц мужского пола, детей, детёнышей животных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: трое мужчин, двое мальчиков, пятеро тигрят</a:t>
            </a:r>
            <a:r>
              <a:rPr lang="ru-RU" baseline="30000" dirty="0">
                <a:solidFill>
                  <a:srgbClr val="000000"/>
                </a:solidFill>
                <a:latin typeface="Open Sans"/>
              </a:rPr>
              <a:t>*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Open Sans"/>
              </a:rPr>
              <a:t>с существительными, </a:t>
            </a:r>
            <a:r>
              <a:rPr lang="ru-RU" dirty="0">
                <a:solidFill>
                  <a:srgbClr val="FF0000"/>
                </a:solidFill>
                <a:latin typeface="Open Sans"/>
              </a:rPr>
              <a:t>употребляющимися только во множественном числе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, двое ножниц, трое саней;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Open Sans"/>
              </a:rPr>
              <a:t>с </a:t>
            </a:r>
            <a:r>
              <a:rPr lang="ru-RU" dirty="0">
                <a:solidFill>
                  <a:srgbClr val="FF0000"/>
                </a:solidFill>
                <a:latin typeface="Open Sans"/>
              </a:rPr>
              <a:t>личными местоимениями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: сегодня нас четверо, их было пятеро;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Open Sans"/>
              </a:rPr>
              <a:t>с существительными, </a:t>
            </a:r>
            <a:r>
              <a:rPr lang="ru-RU" dirty="0">
                <a:solidFill>
                  <a:srgbClr val="FF0000"/>
                </a:solidFill>
                <a:latin typeface="Open Sans"/>
              </a:rPr>
              <a:t>обозначающие «пару»: 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двое сапог;</a:t>
            </a:r>
          </a:p>
          <a:p>
            <a:pPr marL="0" indent="0">
              <a:buNone/>
            </a:pPr>
            <a:endParaRPr lang="ru-RU" dirty="0" smtClean="0">
              <a:solidFill>
                <a:srgbClr val="000000"/>
              </a:solidFill>
              <a:latin typeface="Open Sans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latin typeface="Open Sans"/>
              </a:rPr>
              <a:t>С 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существительными </a:t>
            </a:r>
            <a:r>
              <a:rPr lang="ru-RU" dirty="0">
                <a:solidFill>
                  <a:srgbClr val="FF0000"/>
                </a:solidFill>
                <a:latin typeface="Open Sans"/>
              </a:rPr>
              <a:t>женского рода 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(только числительное обе!): </a:t>
            </a:r>
            <a:r>
              <a:rPr lang="ru-RU" dirty="0">
                <a:solidFill>
                  <a:srgbClr val="FF0000"/>
                </a:solidFill>
                <a:latin typeface="Open Sans"/>
              </a:rPr>
              <a:t>обе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Open Sans"/>
              </a:rPr>
              <a:t>подруги, к </a:t>
            </a:r>
            <a:r>
              <a:rPr lang="ru-RU" dirty="0" smtClean="0">
                <a:solidFill>
                  <a:srgbClr val="FF0000"/>
                </a:solidFill>
                <a:latin typeface="Open Sans"/>
              </a:rPr>
              <a:t>обеим</a:t>
            </a:r>
            <a:r>
              <a:rPr lang="ru-RU" dirty="0" smtClean="0">
                <a:solidFill>
                  <a:srgbClr val="000000"/>
                </a:solidFill>
                <a:latin typeface="Open Sans"/>
              </a:rPr>
              <a:t> подругам.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11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80920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Употребление собирательных числительных</a:t>
            </a:r>
            <a:r>
              <a:rPr lang="ru-RU" dirty="0" smtClean="0"/>
              <a:t>: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>
                <a:solidFill>
                  <a:srgbClr val="FF0000"/>
                </a:solidFill>
              </a:rPr>
              <a:t>двое</a:t>
            </a:r>
            <a:r>
              <a:rPr lang="ru-RU" dirty="0" smtClean="0"/>
              <a:t> братьев, </a:t>
            </a:r>
            <a:r>
              <a:rPr lang="ru-RU" dirty="0" smtClean="0"/>
              <a:t>  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трое</a:t>
            </a:r>
            <a:r>
              <a:rPr lang="ru-RU" dirty="0" smtClean="0"/>
              <a:t> </a:t>
            </a:r>
            <a:r>
              <a:rPr lang="ru-RU" dirty="0" smtClean="0"/>
              <a:t>щенков, </a:t>
            </a:r>
            <a:r>
              <a:rPr lang="ru-RU" dirty="0" smtClean="0"/>
              <a:t>                                              к </a:t>
            </a:r>
            <a:r>
              <a:rPr lang="ru-RU" dirty="0" smtClean="0"/>
              <a:t>об</a:t>
            </a:r>
            <a:r>
              <a:rPr lang="ru-RU" b="1" dirty="0">
                <a:solidFill>
                  <a:srgbClr val="FF0000"/>
                </a:solidFill>
              </a:rPr>
              <a:t>о</a:t>
            </a:r>
            <a:r>
              <a:rPr lang="ru-RU" dirty="0" smtClean="0"/>
              <a:t>им братьям, к об</a:t>
            </a:r>
            <a:r>
              <a:rPr lang="ru-RU" b="1" dirty="0">
                <a:solidFill>
                  <a:srgbClr val="FF0000"/>
                </a:solidFill>
              </a:rPr>
              <a:t>е</a:t>
            </a:r>
            <a:r>
              <a:rPr lang="ru-RU" dirty="0" smtClean="0"/>
              <a:t>им подругам, </a:t>
            </a:r>
            <a:r>
              <a:rPr lang="ru-RU" dirty="0" smtClean="0">
                <a:solidFill>
                  <a:srgbClr val="FF0000"/>
                </a:solidFill>
              </a:rPr>
              <a:t>двое</a:t>
            </a:r>
            <a:r>
              <a:rPr lang="ru-RU" dirty="0" smtClean="0"/>
              <a:t> </a:t>
            </a:r>
            <a:r>
              <a:rPr lang="ru-RU" u="sng" dirty="0" smtClean="0"/>
              <a:t>очков</a:t>
            </a:r>
            <a:r>
              <a:rPr lang="ru-RU" dirty="0" smtClean="0"/>
              <a:t>, </a:t>
            </a:r>
            <a:r>
              <a:rPr lang="ru-RU" dirty="0">
                <a:solidFill>
                  <a:srgbClr val="FF0000"/>
                </a:solidFill>
              </a:rPr>
              <a:t>двое</a:t>
            </a:r>
            <a:r>
              <a:rPr lang="ru-RU" dirty="0" smtClean="0"/>
              <a:t> </a:t>
            </a:r>
            <a:r>
              <a:rPr lang="ru-RU" u="sng" dirty="0" smtClean="0"/>
              <a:t>саней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  </a:t>
            </a:r>
            <a:r>
              <a:rPr lang="ru-RU" dirty="0">
                <a:solidFill>
                  <a:srgbClr val="FF0000"/>
                </a:solidFill>
              </a:rPr>
              <a:t>двое</a:t>
            </a:r>
            <a:r>
              <a:rPr lang="ru-RU" dirty="0"/>
              <a:t> </a:t>
            </a:r>
            <a:r>
              <a:rPr lang="ru-RU" u="sng" dirty="0"/>
              <a:t>сапог</a:t>
            </a:r>
            <a:r>
              <a:rPr lang="ru-RU" dirty="0" smtClean="0"/>
              <a:t>;                                           </a:t>
            </a:r>
            <a:r>
              <a:rPr lang="ru-RU" u="sng" dirty="0" smtClean="0"/>
              <a:t>нас</a:t>
            </a:r>
            <a:r>
              <a:rPr lang="ru-RU" dirty="0" smtClean="0"/>
              <a:t> </a:t>
            </a:r>
            <a:r>
              <a:rPr lang="ru-RU" dirty="0">
                <a:solidFill>
                  <a:srgbClr val="FF0000"/>
                </a:solidFill>
              </a:rPr>
              <a:t>двоих</a:t>
            </a:r>
            <a:r>
              <a:rPr lang="ru-RU" dirty="0" smtClean="0"/>
              <a:t>, </a:t>
            </a:r>
            <a:r>
              <a:rPr lang="ru-RU" dirty="0">
                <a:solidFill>
                  <a:srgbClr val="FF0000"/>
                </a:solidFill>
              </a:rPr>
              <a:t>троих</a:t>
            </a:r>
            <a:r>
              <a:rPr lang="ru-RU" dirty="0" smtClean="0"/>
              <a:t>, </a:t>
            </a:r>
            <a:r>
              <a:rPr lang="ru-RU" u="sng" dirty="0" smtClean="0"/>
              <a:t>их</a:t>
            </a:r>
            <a:r>
              <a:rPr lang="ru-RU" dirty="0" smtClean="0"/>
              <a:t> </a:t>
            </a:r>
            <a:r>
              <a:rPr lang="ru-RU" dirty="0">
                <a:solidFill>
                  <a:srgbClr val="FF0000"/>
                </a:solidFill>
              </a:rPr>
              <a:t>шестерых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96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14313" y="1571625"/>
            <a:ext cx="4038600" cy="5040313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3600" b="1" u="sng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ОБА</a:t>
            </a:r>
            <a:endParaRPr lang="ru-RU" altLang="ru-RU" sz="3200" b="1" u="sng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altLang="ru-RU" sz="3600" b="1" dirty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36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И.п</a:t>
            </a:r>
            <a:r>
              <a:rPr lang="ru-RU" altLang="ru-RU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.            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36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Р.п</a:t>
            </a:r>
            <a:r>
              <a:rPr lang="ru-RU" altLang="ru-RU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36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Д.п</a:t>
            </a:r>
            <a:r>
              <a:rPr lang="ru-RU" altLang="ru-RU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36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В.п</a:t>
            </a:r>
            <a:r>
              <a:rPr lang="ru-RU" altLang="ru-RU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Т.п.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36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П.п</a:t>
            </a:r>
            <a:r>
              <a:rPr lang="ru-RU" altLang="ru-RU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.</a:t>
            </a:r>
            <a:r>
              <a:rPr lang="ru-RU" altLang="ru-RU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7652" name="Rectangle 6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572000" y="1714500"/>
            <a:ext cx="4335463" cy="4281488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3600" b="1" u="sng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ОБЕ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altLang="ru-RU" sz="2400" b="1" dirty="0" smtClean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36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И.п</a:t>
            </a:r>
            <a:r>
              <a:rPr lang="ru-RU" altLang="ru-RU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36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Р.п</a:t>
            </a:r>
            <a:r>
              <a:rPr lang="ru-RU" altLang="ru-RU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.   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36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Д.п</a:t>
            </a:r>
            <a:r>
              <a:rPr lang="ru-RU" altLang="ru-RU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36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В.п</a:t>
            </a:r>
            <a:r>
              <a:rPr lang="ru-RU" altLang="ru-RU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Т.п.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36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П.п</a:t>
            </a:r>
            <a:r>
              <a:rPr lang="ru-RU" altLang="ru-RU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.</a:t>
            </a:r>
            <a:r>
              <a:rPr lang="ru-RU" altLang="ru-RU" sz="36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285875" y="2500313"/>
            <a:ext cx="2000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оба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214438" y="3000375"/>
            <a:ext cx="20716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об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о</a:t>
            </a: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их</a:t>
            </a:r>
            <a:endParaRPr lang="ru-RU" sz="3200" b="1" dirty="0">
              <a:solidFill>
                <a:srgbClr val="0066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214438" y="3571875"/>
            <a:ext cx="20716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об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им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214438" y="4071938"/>
            <a:ext cx="20716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их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285875" y="4643438"/>
            <a:ext cx="2428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ими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1285875" y="5214938"/>
            <a:ext cx="2428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 об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их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5643563" y="2500313"/>
            <a:ext cx="1714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обе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5643563" y="3000375"/>
            <a:ext cx="2000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</a:t>
            </a: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их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5643563" y="3571875"/>
            <a:ext cx="2143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</a:t>
            </a: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им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5572125" y="4071938"/>
            <a:ext cx="2286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об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</a:t>
            </a: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их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5643563" y="4643438"/>
            <a:ext cx="2571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</a:t>
            </a: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ими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5715000" y="5214938"/>
            <a:ext cx="2571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 об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</a:t>
            </a:r>
            <a:r>
              <a:rPr lang="ru-RU" sz="36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их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1964513" y="3964785"/>
            <a:ext cx="4856990" cy="7064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666" name="TextBox 18"/>
          <p:cNvSpPr txBox="1">
            <a:spLocks noChangeArrowheads="1"/>
          </p:cNvSpPr>
          <p:nvPr/>
        </p:nvSpPr>
        <p:spPr bwMode="auto">
          <a:xfrm>
            <a:off x="8429625" y="6488113"/>
            <a:ext cx="714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222213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40,90,100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0621" y="1196752"/>
            <a:ext cx="8229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И.п</a:t>
            </a:r>
            <a:r>
              <a:rPr lang="ru-RU" dirty="0" smtClean="0"/>
              <a:t>. сорок, девяност</a:t>
            </a:r>
            <a:r>
              <a:rPr lang="ru-RU" b="1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, ст</a:t>
            </a:r>
            <a:r>
              <a:rPr lang="ru-RU" b="1" dirty="0">
                <a:solidFill>
                  <a:srgbClr val="FF0000"/>
                </a:solidFill>
              </a:rPr>
              <a:t>о</a:t>
            </a:r>
            <a:r>
              <a:rPr lang="ru-RU" dirty="0" smtClean="0"/>
              <a:t> (рублей)</a:t>
            </a:r>
          </a:p>
          <a:p>
            <a:pPr marL="0" indent="0">
              <a:buNone/>
            </a:pPr>
            <a:r>
              <a:rPr lang="ru-RU" dirty="0" err="1" smtClean="0"/>
              <a:t>Р.п</a:t>
            </a:r>
            <a:r>
              <a:rPr lang="ru-RU" dirty="0" smtClean="0"/>
              <a:t>. сорок</a:t>
            </a:r>
            <a:r>
              <a:rPr lang="ru-RU" b="1" dirty="0">
                <a:solidFill>
                  <a:srgbClr val="FF0000"/>
                </a:solidFill>
              </a:rPr>
              <a:t>а</a:t>
            </a:r>
            <a:r>
              <a:rPr lang="ru-RU" dirty="0" smtClean="0"/>
              <a:t>, девяност</a:t>
            </a:r>
            <a:r>
              <a:rPr lang="ru-RU" b="1" dirty="0">
                <a:solidFill>
                  <a:srgbClr val="FF0000"/>
                </a:solidFill>
              </a:rPr>
              <a:t>а</a:t>
            </a:r>
            <a:r>
              <a:rPr lang="ru-RU" dirty="0" smtClean="0"/>
              <a:t>, ст</a:t>
            </a:r>
            <a:r>
              <a:rPr lang="ru-RU" b="1" dirty="0">
                <a:solidFill>
                  <a:srgbClr val="FF0000"/>
                </a:solidFill>
              </a:rPr>
              <a:t>а</a:t>
            </a:r>
            <a:r>
              <a:rPr lang="ru-RU" dirty="0" smtClean="0"/>
              <a:t> (рублей)</a:t>
            </a:r>
          </a:p>
          <a:p>
            <a:pPr marL="0" indent="0">
              <a:buNone/>
            </a:pPr>
            <a:r>
              <a:rPr lang="ru-RU" dirty="0" err="1" smtClean="0"/>
              <a:t>Д.п</a:t>
            </a:r>
            <a:r>
              <a:rPr lang="ru-RU" dirty="0" smtClean="0"/>
              <a:t>. сорок</a:t>
            </a:r>
            <a:r>
              <a:rPr lang="ru-RU" b="1" dirty="0">
                <a:solidFill>
                  <a:srgbClr val="FF0000"/>
                </a:solidFill>
              </a:rPr>
              <a:t>а</a:t>
            </a:r>
            <a:r>
              <a:rPr lang="ru-RU" dirty="0" smtClean="0"/>
              <a:t>, девяност</a:t>
            </a:r>
            <a:r>
              <a:rPr lang="ru-RU" b="1" dirty="0">
                <a:solidFill>
                  <a:srgbClr val="FF0000"/>
                </a:solidFill>
              </a:rPr>
              <a:t>а</a:t>
            </a:r>
            <a:r>
              <a:rPr lang="ru-RU" dirty="0" smtClean="0"/>
              <a:t>, ст</a:t>
            </a:r>
            <a:r>
              <a:rPr lang="ru-RU" b="1" dirty="0">
                <a:solidFill>
                  <a:srgbClr val="FF0000"/>
                </a:solidFill>
              </a:rPr>
              <a:t>а</a:t>
            </a:r>
            <a:r>
              <a:rPr lang="ru-RU" dirty="0" smtClean="0"/>
              <a:t> (рублям)</a:t>
            </a:r>
          </a:p>
          <a:p>
            <a:pPr marL="0" indent="0">
              <a:buNone/>
            </a:pPr>
            <a:r>
              <a:rPr lang="ru-RU" dirty="0" err="1" smtClean="0"/>
              <a:t>В.п</a:t>
            </a:r>
            <a:r>
              <a:rPr lang="ru-RU" dirty="0" smtClean="0"/>
              <a:t>. сорок, девяност</a:t>
            </a:r>
            <a:r>
              <a:rPr lang="ru-RU" b="1" dirty="0">
                <a:solidFill>
                  <a:srgbClr val="FF0000"/>
                </a:solidFill>
              </a:rPr>
              <a:t>о</a:t>
            </a:r>
            <a:r>
              <a:rPr lang="ru-RU" dirty="0" smtClean="0"/>
              <a:t>, ст</a:t>
            </a:r>
            <a:r>
              <a:rPr lang="ru-RU" b="1" dirty="0">
                <a:solidFill>
                  <a:srgbClr val="FF0000"/>
                </a:solidFill>
              </a:rPr>
              <a:t>о</a:t>
            </a:r>
            <a:r>
              <a:rPr lang="ru-RU" dirty="0" smtClean="0"/>
              <a:t> (рублей)</a:t>
            </a:r>
          </a:p>
          <a:p>
            <a:pPr marL="0" indent="0">
              <a:buNone/>
            </a:pPr>
            <a:r>
              <a:rPr lang="ru-RU" dirty="0" smtClean="0"/>
              <a:t>Т.п. сорок</a:t>
            </a:r>
            <a:r>
              <a:rPr lang="ru-RU" b="1" dirty="0">
                <a:solidFill>
                  <a:srgbClr val="FF0000"/>
                </a:solidFill>
              </a:rPr>
              <a:t>а</a:t>
            </a:r>
            <a:r>
              <a:rPr lang="ru-RU" dirty="0" smtClean="0"/>
              <a:t>, девяност</a:t>
            </a:r>
            <a:r>
              <a:rPr lang="ru-RU" b="1" dirty="0">
                <a:solidFill>
                  <a:srgbClr val="FF0000"/>
                </a:solidFill>
              </a:rPr>
              <a:t>а</a:t>
            </a:r>
            <a:r>
              <a:rPr lang="ru-RU" dirty="0" smtClean="0"/>
              <a:t>, ст</a:t>
            </a:r>
            <a:r>
              <a:rPr lang="ru-RU" b="1" dirty="0">
                <a:solidFill>
                  <a:srgbClr val="FF0000"/>
                </a:solidFill>
              </a:rPr>
              <a:t>а</a:t>
            </a:r>
            <a:r>
              <a:rPr lang="ru-RU" dirty="0" smtClean="0"/>
              <a:t> (рублями)</a:t>
            </a:r>
          </a:p>
          <a:p>
            <a:pPr marL="0" indent="0">
              <a:buNone/>
            </a:pPr>
            <a:r>
              <a:rPr lang="ru-RU" dirty="0" err="1" smtClean="0"/>
              <a:t>П.п</a:t>
            </a:r>
            <a:r>
              <a:rPr lang="ru-RU" dirty="0" smtClean="0"/>
              <a:t>. (о) сорок</a:t>
            </a:r>
            <a:r>
              <a:rPr lang="ru-RU" b="1" dirty="0">
                <a:solidFill>
                  <a:srgbClr val="FF0000"/>
                </a:solidFill>
              </a:rPr>
              <a:t>а</a:t>
            </a:r>
            <a:r>
              <a:rPr lang="ru-RU" dirty="0" smtClean="0"/>
              <a:t>, девяност</a:t>
            </a:r>
            <a:r>
              <a:rPr lang="ru-RU" b="1" dirty="0">
                <a:solidFill>
                  <a:srgbClr val="FF0000"/>
                </a:solidFill>
              </a:rPr>
              <a:t>а</a:t>
            </a:r>
            <a:r>
              <a:rPr lang="ru-RU" dirty="0" smtClean="0"/>
              <a:t>, ст</a:t>
            </a:r>
            <a:r>
              <a:rPr lang="ru-RU" b="1" dirty="0">
                <a:solidFill>
                  <a:srgbClr val="FF0000"/>
                </a:solidFill>
              </a:rPr>
              <a:t>а</a:t>
            </a:r>
            <a:r>
              <a:rPr lang="ru-RU" dirty="0" smtClean="0"/>
              <a:t> (рублях)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555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50,60,70,80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100" dirty="0" smtClean="0">
                <a:solidFill>
                  <a:srgbClr val="FF0000"/>
                </a:solidFill>
              </a:rPr>
              <a:t>При склонении в них изменяются обе части:</a:t>
            </a:r>
            <a:endParaRPr lang="ru-RU" sz="31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50691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 smtClean="0"/>
              <a:t>И.п</a:t>
            </a:r>
            <a:r>
              <a:rPr lang="ru-RU" dirty="0" smtClean="0"/>
              <a:t>. пят</a:t>
            </a:r>
            <a:r>
              <a:rPr lang="ru-RU" b="1" dirty="0" smtClean="0">
                <a:solidFill>
                  <a:srgbClr val="FF0000"/>
                </a:solidFill>
              </a:rPr>
              <a:t>ь</a:t>
            </a:r>
            <a:r>
              <a:rPr lang="ru-RU" dirty="0" smtClean="0"/>
              <a:t>десят, шест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десят, сем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десят, восем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десят </a:t>
            </a:r>
          </a:p>
          <a:p>
            <a:pPr marL="0" indent="0">
              <a:buNone/>
            </a:pPr>
            <a:r>
              <a:rPr lang="ru-RU" dirty="0" err="1" smtClean="0"/>
              <a:t>Р.п</a:t>
            </a:r>
            <a:r>
              <a:rPr lang="ru-RU" dirty="0" smtClean="0"/>
              <a:t>. пят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десят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, шест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десяти, сем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десят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, вос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м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десят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err="1" smtClean="0"/>
              <a:t>Д.п</a:t>
            </a:r>
            <a:r>
              <a:rPr lang="ru-RU" dirty="0" smtClean="0"/>
              <a:t>. пят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десят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, шест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десят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, сем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десят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, вос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м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десят</a:t>
            </a:r>
            <a:r>
              <a:rPr lang="ru-RU" b="1" dirty="0">
                <a:solidFill>
                  <a:srgbClr val="FF0000"/>
                </a:solidFill>
              </a:rPr>
              <a:t>и 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err="1" smtClean="0"/>
              <a:t>В.п</a:t>
            </a:r>
            <a:r>
              <a:rPr lang="ru-RU" dirty="0" smtClean="0"/>
              <a:t>. пятьдесят, шестьдесят, семьдесят, восемьдесят </a:t>
            </a:r>
          </a:p>
          <a:p>
            <a:pPr marL="0" indent="0">
              <a:buNone/>
            </a:pPr>
            <a:r>
              <a:rPr lang="ru-RU" dirty="0" smtClean="0"/>
              <a:t>Т.п. пять</a:t>
            </a:r>
            <a:r>
              <a:rPr lang="ru-RU" b="1" dirty="0">
                <a:solidFill>
                  <a:srgbClr val="FF0000"/>
                </a:solidFill>
              </a:rPr>
              <a:t>ю</a:t>
            </a:r>
            <a:r>
              <a:rPr lang="ru-RU" dirty="0" smtClean="0"/>
              <a:t>десять</a:t>
            </a:r>
            <a:r>
              <a:rPr lang="ru-RU" b="1" dirty="0">
                <a:solidFill>
                  <a:srgbClr val="FF0000"/>
                </a:solidFill>
              </a:rPr>
              <a:t>ю</a:t>
            </a:r>
            <a:r>
              <a:rPr lang="ru-RU" dirty="0" smtClean="0"/>
              <a:t>, шесть</a:t>
            </a:r>
            <a:r>
              <a:rPr lang="ru-RU" b="1" dirty="0">
                <a:solidFill>
                  <a:srgbClr val="FF0000"/>
                </a:solidFill>
              </a:rPr>
              <a:t>ю</a:t>
            </a:r>
            <a:r>
              <a:rPr lang="ru-RU" dirty="0" smtClean="0"/>
              <a:t>десять</a:t>
            </a:r>
            <a:r>
              <a:rPr lang="ru-RU" b="1" dirty="0">
                <a:solidFill>
                  <a:srgbClr val="FF0000"/>
                </a:solidFill>
              </a:rPr>
              <a:t>ю</a:t>
            </a:r>
            <a:r>
              <a:rPr lang="ru-RU" dirty="0" smtClean="0"/>
              <a:t>, семь</a:t>
            </a:r>
            <a:r>
              <a:rPr lang="ru-RU" b="1" dirty="0">
                <a:solidFill>
                  <a:srgbClr val="FF0000"/>
                </a:solidFill>
              </a:rPr>
              <a:t>ю</a:t>
            </a:r>
            <a:r>
              <a:rPr lang="ru-RU" dirty="0" smtClean="0"/>
              <a:t>десять</a:t>
            </a:r>
            <a:r>
              <a:rPr lang="ru-RU" b="1" dirty="0">
                <a:solidFill>
                  <a:srgbClr val="FF0000"/>
                </a:solidFill>
              </a:rPr>
              <a:t>ю</a:t>
            </a:r>
            <a:r>
              <a:rPr lang="ru-RU" dirty="0" smtClean="0"/>
              <a:t>, </a:t>
            </a:r>
            <a:r>
              <a:rPr lang="ru-RU" dirty="0" err="1" smtClean="0"/>
              <a:t>восем</a:t>
            </a:r>
            <a:r>
              <a:rPr lang="ru-RU" b="1" dirty="0" err="1">
                <a:solidFill>
                  <a:srgbClr val="FF0000"/>
                </a:solidFill>
              </a:rPr>
              <a:t>ью</a:t>
            </a:r>
            <a:r>
              <a:rPr lang="ru-RU" dirty="0" err="1" smtClean="0"/>
              <a:t>десять</a:t>
            </a:r>
            <a:r>
              <a:rPr lang="ru-RU" b="1" dirty="0" err="1">
                <a:solidFill>
                  <a:srgbClr val="FF0000"/>
                </a:solidFill>
              </a:rPr>
              <a:t>ю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err="1" smtClean="0"/>
              <a:t>П.п</a:t>
            </a:r>
            <a:r>
              <a:rPr lang="ru-RU" dirty="0" smtClean="0"/>
              <a:t>. (о) пят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десят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, шест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десят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, сем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десят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, восьм</a:t>
            </a:r>
            <a:r>
              <a:rPr lang="ru-RU" b="1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десят</a:t>
            </a:r>
            <a:r>
              <a:rPr lang="ru-RU" b="1" dirty="0" smtClean="0">
                <a:solidFill>
                  <a:srgbClr val="FF0000"/>
                </a:solidFill>
              </a:rPr>
              <a:t>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615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От 200 до 900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>
                <a:solidFill>
                  <a:srgbClr val="FF0000"/>
                </a:solidFill>
              </a:rPr>
              <a:t>При склонении в них изменяются обе части: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И.п</a:t>
            </a:r>
            <a:r>
              <a:rPr lang="ru-RU" dirty="0" smtClean="0"/>
              <a:t>. пят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сот, шест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сот, сем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сот, восем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сот, девят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сот </a:t>
            </a:r>
          </a:p>
          <a:p>
            <a:pPr marL="0" indent="0">
              <a:buNone/>
            </a:pPr>
            <a:r>
              <a:rPr lang="ru-RU" dirty="0" err="1" smtClean="0"/>
              <a:t>Р.п</a:t>
            </a:r>
            <a:r>
              <a:rPr lang="ru-RU" dirty="0" smtClean="0"/>
              <a:t>. пят</a:t>
            </a:r>
            <a:r>
              <a:rPr lang="ru-RU" b="1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сот, шест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сот, сем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сот, вос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м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сот, девят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сот </a:t>
            </a:r>
          </a:p>
          <a:p>
            <a:pPr marL="0" indent="0">
              <a:buNone/>
            </a:pPr>
            <a:r>
              <a:rPr lang="ru-RU" dirty="0" err="1" smtClean="0"/>
              <a:t>Д.п</a:t>
            </a:r>
            <a:r>
              <a:rPr lang="ru-RU" dirty="0" smtClean="0"/>
              <a:t>. пят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ст</a:t>
            </a:r>
            <a:r>
              <a:rPr lang="ru-RU" b="1" dirty="0">
                <a:solidFill>
                  <a:srgbClr val="FF0000"/>
                </a:solidFill>
              </a:rPr>
              <a:t>ам</a:t>
            </a:r>
            <a:r>
              <a:rPr lang="ru-RU" dirty="0" smtClean="0"/>
              <a:t>, шест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ст</a:t>
            </a:r>
            <a:r>
              <a:rPr lang="ru-RU" b="1" dirty="0">
                <a:solidFill>
                  <a:srgbClr val="FF0000"/>
                </a:solidFill>
              </a:rPr>
              <a:t>ам</a:t>
            </a:r>
            <a:r>
              <a:rPr lang="ru-RU" dirty="0" smtClean="0"/>
              <a:t>, сем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ст</a:t>
            </a:r>
            <a:r>
              <a:rPr lang="ru-RU" b="1" dirty="0">
                <a:solidFill>
                  <a:srgbClr val="FF0000"/>
                </a:solidFill>
              </a:rPr>
              <a:t>ам</a:t>
            </a:r>
            <a:r>
              <a:rPr lang="ru-RU" dirty="0" smtClean="0"/>
              <a:t>, вос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м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ст</a:t>
            </a:r>
            <a:r>
              <a:rPr lang="ru-RU" b="1" dirty="0">
                <a:solidFill>
                  <a:srgbClr val="FF0000"/>
                </a:solidFill>
              </a:rPr>
              <a:t>ам</a:t>
            </a:r>
            <a:r>
              <a:rPr lang="ru-RU" dirty="0" smtClean="0"/>
              <a:t>, девят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ст</a:t>
            </a:r>
            <a:r>
              <a:rPr lang="ru-RU" b="1" dirty="0">
                <a:solidFill>
                  <a:srgbClr val="FF0000"/>
                </a:solidFill>
              </a:rPr>
              <a:t>ам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err="1" smtClean="0"/>
              <a:t>В.п</a:t>
            </a:r>
            <a:r>
              <a:rPr lang="ru-RU" dirty="0" smtClean="0"/>
              <a:t>. пят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сот, шест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сот, сем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сот, восем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сот, девят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сот </a:t>
            </a:r>
          </a:p>
          <a:p>
            <a:pPr marL="0" indent="0">
              <a:buNone/>
            </a:pPr>
            <a:r>
              <a:rPr lang="ru-RU" dirty="0" smtClean="0"/>
              <a:t>Т.п. пять</a:t>
            </a:r>
            <a:r>
              <a:rPr lang="ru-RU" b="1" dirty="0">
                <a:solidFill>
                  <a:srgbClr val="FF0000"/>
                </a:solidFill>
              </a:rPr>
              <a:t>ю</a:t>
            </a:r>
            <a:r>
              <a:rPr lang="ru-RU" dirty="0" smtClean="0"/>
              <a:t>ст</a:t>
            </a:r>
            <a:r>
              <a:rPr lang="ru-RU" b="1" dirty="0">
                <a:solidFill>
                  <a:srgbClr val="FF0000"/>
                </a:solidFill>
              </a:rPr>
              <a:t>ами</a:t>
            </a:r>
            <a:r>
              <a:rPr lang="ru-RU" dirty="0" smtClean="0"/>
              <a:t>, шесть</a:t>
            </a:r>
            <a:r>
              <a:rPr lang="ru-RU" b="1" dirty="0">
                <a:solidFill>
                  <a:srgbClr val="FF0000"/>
                </a:solidFill>
              </a:rPr>
              <a:t>ю</a:t>
            </a:r>
            <a:r>
              <a:rPr lang="ru-RU" dirty="0" smtClean="0"/>
              <a:t>ст</a:t>
            </a:r>
            <a:r>
              <a:rPr lang="ru-RU" b="1" dirty="0">
                <a:solidFill>
                  <a:srgbClr val="FF0000"/>
                </a:solidFill>
              </a:rPr>
              <a:t>ами</a:t>
            </a:r>
            <a:r>
              <a:rPr lang="ru-RU" dirty="0" smtClean="0"/>
              <a:t>, семь</a:t>
            </a:r>
            <a:r>
              <a:rPr lang="ru-RU" b="1" dirty="0">
                <a:solidFill>
                  <a:srgbClr val="FF0000"/>
                </a:solidFill>
              </a:rPr>
              <a:t>ю</a:t>
            </a:r>
            <a:r>
              <a:rPr lang="ru-RU" dirty="0" smtClean="0"/>
              <a:t>ст</a:t>
            </a:r>
            <a:r>
              <a:rPr lang="ru-RU" b="1" dirty="0">
                <a:solidFill>
                  <a:srgbClr val="FF0000"/>
                </a:solidFill>
              </a:rPr>
              <a:t>ами</a:t>
            </a:r>
            <a:r>
              <a:rPr lang="ru-RU" dirty="0" smtClean="0"/>
              <a:t>, восемь</a:t>
            </a:r>
            <a:r>
              <a:rPr lang="ru-RU" b="1" dirty="0">
                <a:solidFill>
                  <a:srgbClr val="FF0000"/>
                </a:solidFill>
              </a:rPr>
              <a:t>ю</a:t>
            </a:r>
            <a:r>
              <a:rPr lang="ru-RU" dirty="0" smtClean="0"/>
              <a:t>ст</a:t>
            </a:r>
            <a:r>
              <a:rPr lang="ru-RU" b="1" dirty="0">
                <a:solidFill>
                  <a:srgbClr val="FF0000"/>
                </a:solidFill>
              </a:rPr>
              <a:t>ами</a:t>
            </a:r>
            <a:r>
              <a:rPr lang="ru-RU" dirty="0" smtClean="0"/>
              <a:t>, девять</a:t>
            </a:r>
            <a:r>
              <a:rPr lang="ru-RU" b="1" dirty="0">
                <a:solidFill>
                  <a:srgbClr val="FF0000"/>
                </a:solidFill>
              </a:rPr>
              <a:t>ю</a:t>
            </a:r>
            <a:r>
              <a:rPr lang="ru-RU" dirty="0" smtClean="0"/>
              <a:t>ст</a:t>
            </a:r>
            <a:r>
              <a:rPr lang="ru-RU" b="1" dirty="0">
                <a:solidFill>
                  <a:srgbClr val="FF0000"/>
                </a:solidFill>
              </a:rPr>
              <a:t>ами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err="1" smtClean="0"/>
              <a:t>П.п</a:t>
            </a:r>
            <a:r>
              <a:rPr lang="ru-RU" dirty="0" smtClean="0"/>
              <a:t>. (о) пят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ст</a:t>
            </a:r>
            <a:r>
              <a:rPr lang="ru-RU" b="1" dirty="0">
                <a:solidFill>
                  <a:srgbClr val="FF0000"/>
                </a:solidFill>
              </a:rPr>
              <a:t>ах</a:t>
            </a:r>
            <a:r>
              <a:rPr lang="ru-RU" dirty="0" smtClean="0"/>
              <a:t>, шест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ст</a:t>
            </a:r>
            <a:r>
              <a:rPr lang="ru-RU" b="1" dirty="0">
                <a:solidFill>
                  <a:srgbClr val="FF0000"/>
                </a:solidFill>
              </a:rPr>
              <a:t>ах</a:t>
            </a:r>
            <a:r>
              <a:rPr lang="ru-RU" dirty="0" smtClean="0"/>
              <a:t>, сем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ст</a:t>
            </a:r>
            <a:r>
              <a:rPr lang="ru-RU" b="1" dirty="0">
                <a:solidFill>
                  <a:srgbClr val="FF0000"/>
                </a:solidFill>
              </a:rPr>
              <a:t>ах</a:t>
            </a:r>
            <a:r>
              <a:rPr lang="ru-RU" dirty="0" smtClean="0"/>
              <a:t>, восьм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ст</a:t>
            </a:r>
            <a:r>
              <a:rPr lang="ru-RU" b="1" dirty="0">
                <a:solidFill>
                  <a:srgbClr val="FF0000"/>
                </a:solidFill>
              </a:rPr>
              <a:t>ах</a:t>
            </a:r>
            <a:r>
              <a:rPr lang="ru-RU" dirty="0" smtClean="0"/>
              <a:t>, девят</a:t>
            </a:r>
            <a:r>
              <a:rPr lang="ru-RU" b="1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ст</a:t>
            </a:r>
            <a:r>
              <a:rPr lang="ru-RU" b="1" dirty="0" smtClean="0">
                <a:solidFill>
                  <a:srgbClr val="FF0000"/>
                </a:solidFill>
              </a:rPr>
              <a:t>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26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полтора, полторы - полутора, </a:t>
            </a:r>
            <a:r>
              <a:rPr lang="ru-RU" b="1" dirty="0" smtClean="0">
                <a:solidFill>
                  <a:srgbClr val="00B050"/>
                </a:solidFill>
              </a:rPr>
              <a:t>полтораста - полутораста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И.п</a:t>
            </a:r>
            <a:r>
              <a:rPr lang="ru-RU" dirty="0" smtClean="0"/>
              <a:t>. </a:t>
            </a:r>
            <a:r>
              <a:rPr lang="ru-RU" b="1" dirty="0">
                <a:solidFill>
                  <a:srgbClr val="FF0000"/>
                </a:solidFill>
              </a:rPr>
              <a:t>полтора</a:t>
            </a:r>
            <a:r>
              <a:rPr lang="ru-RU" dirty="0" smtClean="0"/>
              <a:t> (часа), </a:t>
            </a:r>
            <a:r>
              <a:rPr lang="ru-RU" b="1" dirty="0" smtClean="0">
                <a:solidFill>
                  <a:srgbClr val="FF0000"/>
                </a:solidFill>
              </a:rPr>
              <a:t>полторы</a:t>
            </a:r>
            <a:r>
              <a:rPr lang="ru-RU" dirty="0" smtClean="0"/>
              <a:t> (минуты), </a:t>
            </a:r>
            <a:r>
              <a:rPr lang="ru-RU" b="1" dirty="0" smtClean="0">
                <a:solidFill>
                  <a:srgbClr val="00B050"/>
                </a:solidFill>
              </a:rPr>
              <a:t>полтораста </a:t>
            </a:r>
            <a:r>
              <a:rPr lang="ru-RU" dirty="0" smtClean="0"/>
              <a:t>(рублей)</a:t>
            </a:r>
          </a:p>
          <a:p>
            <a:pPr marL="0" indent="0">
              <a:buNone/>
            </a:pPr>
            <a:r>
              <a:rPr lang="ru-RU" dirty="0" err="1" smtClean="0"/>
              <a:t>Р.п</a:t>
            </a:r>
            <a:r>
              <a:rPr lang="ru-RU" dirty="0" smtClean="0"/>
              <a:t>. </a:t>
            </a:r>
            <a:r>
              <a:rPr lang="ru-RU" b="1" dirty="0">
                <a:solidFill>
                  <a:srgbClr val="FF0000"/>
                </a:solidFill>
              </a:rPr>
              <a:t>полутора</a:t>
            </a:r>
            <a:r>
              <a:rPr lang="ru-RU" dirty="0" smtClean="0"/>
              <a:t> (часов, минут), </a:t>
            </a:r>
            <a:r>
              <a:rPr lang="ru-RU" b="1" dirty="0">
                <a:solidFill>
                  <a:srgbClr val="00B050"/>
                </a:solidFill>
              </a:rPr>
              <a:t>полутораста</a:t>
            </a:r>
            <a:r>
              <a:rPr lang="ru-RU" dirty="0" smtClean="0"/>
              <a:t> (рублей)</a:t>
            </a:r>
          </a:p>
          <a:p>
            <a:pPr marL="0" indent="0">
              <a:buNone/>
            </a:pPr>
            <a:r>
              <a:rPr lang="ru-RU" dirty="0" err="1" smtClean="0"/>
              <a:t>Д.п</a:t>
            </a:r>
            <a:r>
              <a:rPr lang="ru-RU" dirty="0" smtClean="0"/>
              <a:t>. </a:t>
            </a:r>
            <a:r>
              <a:rPr lang="ru-RU" b="1" dirty="0">
                <a:solidFill>
                  <a:srgbClr val="FF0000"/>
                </a:solidFill>
              </a:rPr>
              <a:t>полутора</a:t>
            </a:r>
            <a:r>
              <a:rPr lang="ru-RU" dirty="0" smtClean="0"/>
              <a:t> (часам, минутам), </a:t>
            </a:r>
            <a:r>
              <a:rPr lang="ru-RU" b="1" dirty="0">
                <a:solidFill>
                  <a:srgbClr val="00B050"/>
                </a:solidFill>
              </a:rPr>
              <a:t>полутораста</a:t>
            </a:r>
            <a:r>
              <a:rPr lang="ru-RU" dirty="0" smtClean="0"/>
              <a:t> (рублям)</a:t>
            </a:r>
          </a:p>
          <a:p>
            <a:pPr marL="0" indent="0">
              <a:buNone/>
            </a:pPr>
            <a:r>
              <a:rPr lang="ru-RU" dirty="0" err="1" smtClean="0"/>
              <a:t>В.п</a:t>
            </a:r>
            <a:r>
              <a:rPr lang="ru-RU" dirty="0" smtClean="0"/>
              <a:t>. </a:t>
            </a:r>
            <a:r>
              <a:rPr lang="ru-RU" b="1" dirty="0">
                <a:solidFill>
                  <a:srgbClr val="FF0000"/>
                </a:solidFill>
              </a:rPr>
              <a:t>полтора</a:t>
            </a:r>
            <a:r>
              <a:rPr lang="ru-RU" dirty="0" smtClean="0"/>
              <a:t> (часа), </a:t>
            </a:r>
            <a:r>
              <a:rPr lang="ru-RU" b="1" dirty="0">
                <a:solidFill>
                  <a:srgbClr val="FF0000"/>
                </a:solidFill>
              </a:rPr>
              <a:t>полторы</a:t>
            </a:r>
            <a:r>
              <a:rPr lang="ru-RU" dirty="0" smtClean="0"/>
              <a:t> (минуты), </a:t>
            </a:r>
            <a:r>
              <a:rPr lang="ru-RU" b="1" dirty="0">
                <a:solidFill>
                  <a:srgbClr val="00B050"/>
                </a:solidFill>
              </a:rPr>
              <a:t>полтораста</a:t>
            </a:r>
            <a:r>
              <a:rPr lang="ru-RU" dirty="0" smtClean="0"/>
              <a:t> (рублей)</a:t>
            </a:r>
          </a:p>
          <a:p>
            <a:pPr marL="0" indent="0">
              <a:buNone/>
            </a:pPr>
            <a:r>
              <a:rPr lang="ru-RU" dirty="0" smtClean="0"/>
              <a:t>Т.п. </a:t>
            </a:r>
            <a:r>
              <a:rPr lang="ru-RU" b="1" dirty="0">
                <a:solidFill>
                  <a:srgbClr val="FF0000"/>
                </a:solidFill>
              </a:rPr>
              <a:t>полутора</a:t>
            </a:r>
            <a:r>
              <a:rPr lang="ru-RU" dirty="0" smtClean="0"/>
              <a:t> (часами, минутами), </a:t>
            </a:r>
            <a:r>
              <a:rPr lang="ru-RU" b="1" dirty="0">
                <a:solidFill>
                  <a:srgbClr val="00B050"/>
                </a:solidFill>
              </a:rPr>
              <a:t>полутораста </a:t>
            </a:r>
            <a:r>
              <a:rPr lang="ru-RU" dirty="0" smtClean="0"/>
              <a:t>(рублями)</a:t>
            </a:r>
          </a:p>
          <a:p>
            <a:pPr marL="0" indent="0">
              <a:buNone/>
            </a:pPr>
            <a:r>
              <a:rPr lang="ru-RU" dirty="0" err="1" smtClean="0"/>
              <a:t>П.п</a:t>
            </a:r>
            <a:r>
              <a:rPr lang="ru-RU" dirty="0" smtClean="0"/>
              <a:t>. (о) </a:t>
            </a:r>
            <a:r>
              <a:rPr lang="ru-RU" b="1" dirty="0">
                <a:solidFill>
                  <a:srgbClr val="FF0000"/>
                </a:solidFill>
              </a:rPr>
              <a:t>полутора</a:t>
            </a:r>
            <a:r>
              <a:rPr lang="ru-RU" dirty="0" smtClean="0"/>
              <a:t> (часах, минутах), </a:t>
            </a:r>
            <a:r>
              <a:rPr lang="ru-RU" b="1" dirty="0">
                <a:solidFill>
                  <a:srgbClr val="FF0000"/>
                </a:solidFill>
              </a:rPr>
              <a:t>полутораста </a:t>
            </a:r>
            <a:r>
              <a:rPr lang="ru-RU" dirty="0" smtClean="0"/>
              <a:t>(рублях)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09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При склонении составных количественных числительных изменяется каждое слово: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И.п</a:t>
            </a:r>
            <a:r>
              <a:rPr lang="ru-RU" dirty="0" smtClean="0"/>
              <a:t>. дв</a:t>
            </a:r>
            <a:r>
              <a:rPr lang="ru-RU" b="1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 тысяч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 четырнадцать (рублей)</a:t>
            </a:r>
          </a:p>
          <a:p>
            <a:pPr marL="0" indent="0">
              <a:buNone/>
            </a:pPr>
            <a:r>
              <a:rPr lang="ru-RU" dirty="0" err="1" smtClean="0"/>
              <a:t>Р.п</a:t>
            </a:r>
            <a:r>
              <a:rPr lang="ru-RU" dirty="0" smtClean="0"/>
              <a:t>. дв</a:t>
            </a:r>
            <a:r>
              <a:rPr lang="ru-RU" b="1" dirty="0">
                <a:solidFill>
                  <a:srgbClr val="FF0000"/>
                </a:solidFill>
              </a:rPr>
              <a:t>ух</a:t>
            </a:r>
            <a:r>
              <a:rPr lang="ru-RU" dirty="0" smtClean="0"/>
              <a:t> тысяч четырнадцат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 (рублей)</a:t>
            </a:r>
          </a:p>
          <a:p>
            <a:pPr marL="0" indent="0">
              <a:buNone/>
            </a:pPr>
            <a:r>
              <a:rPr lang="ru-RU" dirty="0" err="1" smtClean="0"/>
              <a:t>Д.п</a:t>
            </a:r>
            <a:r>
              <a:rPr lang="ru-RU" dirty="0" smtClean="0"/>
              <a:t>. дв</a:t>
            </a:r>
            <a:r>
              <a:rPr lang="ru-RU" b="1" dirty="0">
                <a:solidFill>
                  <a:srgbClr val="FF0000"/>
                </a:solidFill>
              </a:rPr>
              <a:t>ум</a:t>
            </a:r>
            <a:r>
              <a:rPr lang="ru-RU" dirty="0" smtClean="0"/>
              <a:t> тысяч</a:t>
            </a:r>
            <a:r>
              <a:rPr lang="ru-RU" b="1" dirty="0">
                <a:solidFill>
                  <a:srgbClr val="FF0000"/>
                </a:solidFill>
              </a:rPr>
              <a:t>ам</a:t>
            </a:r>
            <a:r>
              <a:rPr lang="ru-RU" dirty="0" smtClean="0"/>
              <a:t> четырнадцат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 (рублям)</a:t>
            </a:r>
          </a:p>
          <a:p>
            <a:pPr marL="0" indent="0">
              <a:buNone/>
            </a:pPr>
            <a:r>
              <a:rPr lang="ru-RU" dirty="0" err="1" smtClean="0"/>
              <a:t>В.п</a:t>
            </a:r>
            <a:r>
              <a:rPr lang="ru-RU" dirty="0" smtClean="0"/>
              <a:t>. дв</a:t>
            </a:r>
            <a:r>
              <a:rPr lang="ru-RU" b="1" dirty="0">
                <a:solidFill>
                  <a:srgbClr val="FF0000"/>
                </a:solidFill>
              </a:rPr>
              <a:t>е</a:t>
            </a:r>
            <a:r>
              <a:rPr lang="ru-RU" dirty="0" smtClean="0"/>
              <a:t> тысяч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 четырнадцать (рублей)</a:t>
            </a:r>
          </a:p>
          <a:p>
            <a:pPr marL="0" indent="0">
              <a:buNone/>
            </a:pPr>
            <a:r>
              <a:rPr lang="ru-RU" dirty="0" smtClean="0"/>
              <a:t>Т.п. дв</a:t>
            </a:r>
            <a:r>
              <a:rPr lang="ru-RU" b="1" dirty="0">
                <a:solidFill>
                  <a:srgbClr val="FF0000"/>
                </a:solidFill>
              </a:rPr>
              <a:t>умя</a:t>
            </a:r>
            <a:r>
              <a:rPr lang="ru-RU" dirty="0" smtClean="0"/>
              <a:t> тысяч</a:t>
            </a:r>
            <a:r>
              <a:rPr lang="ru-RU" b="1" dirty="0">
                <a:solidFill>
                  <a:srgbClr val="FF0000"/>
                </a:solidFill>
              </a:rPr>
              <a:t>ами</a:t>
            </a:r>
            <a:r>
              <a:rPr lang="ru-RU" dirty="0" smtClean="0"/>
              <a:t> четырнадцать</a:t>
            </a:r>
            <a:r>
              <a:rPr lang="ru-RU" b="1" dirty="0">
                <a:solidFill>
                  <a:srgbClr val="FF0000"/>
                </a:solidFill>
              </a:rPr>
              <a:t>ю</a:t>
            </a:r>
            <a:r>
              <a:rPr lang="ru-RU" dirty="0" smtClean="0"/>
              <a:t> (рублями)</a:t>
            </a:r>
          </a:p>
          <a:p>
            <a:pPr marL="0" indent="0">
              <a:buNone/>
            </a:pPr>
            <a:r>
              <a:rPr lang="ru-RU" dirty="0" err="1" smtClean="0"/>
              <a:t>П.п</a:t>
            </a:r>
            <a:r>
              <a:rPr lang="ru-RU" dirty="0" smtClean="0"/>
              <a:t>. (о) дв</a:t>
            </a:r>
            <a:r>
              <a:rPr lang="ru-RU" b="1" dirty="0">
                <a:solidFill>
                  <a:srgbClr val="FF0000"/>
                </a:solidFill>
              </a:rPr>
              <a:t>ух</a:t>
            </a:r>
            <a:r>
              <a:rPr lang="ru-RU" dirty="0" smtClean="0"/>
              <a:t> тысяч</a:t>
            </a:r>
            <a:r>
              <a:rPr lang="ru-RU" b="1" dirty="0">
                <a:solidFill>
                  <a:srgbClr val="FF0000"/>
                </a:solidFill>
              </a:rPr>
              <a:t>ах</a:t>
            </a:r>
            <a:r>
              <a:rPr lang="ru-RU" dirty="0" smtClean="0"/>
              <a:t> четырнадцат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 (рублях)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561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При склонении составных порядковых числительных изменяется только последнее слово: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И.п</a:t>
            </a:r>
            <a:r>
              <a:rPr lang="ru-RU" dirty="0" smtClean="0"/>
              <a:t>. две тысячи четырнадцат</a:t>
            </a:r>
            <a:r>
              <a:rPr lang="ru-RU" b="1" dirty="0" smtClean="0">
                <a:solidFill>
                  <a:srgbClr val="FF0000"/>
                </a:solidFill>
              </a:rPr>
              <a:t>ый</a:t>
            </a:r>
            <a:r>
              <a:rPr lang="ru-RU" dirty="0" smtClean="0"/>
              <a:t> (год)</a:t>
            </a:r>
          </a:p>
          <a:p>
            <a:pPr marL="0" indent="0">
              <a:buNone/>
            </a:pPr>
            <a:r>
              <a:rPr lang="ru-RU" dirty="0" err="1" smtClean="0"/>
              <a:t>Р.п</a:t>
            </a:r>
            <a:r>
              <a:rPr lang="ru-RU" dirty="0" smtClean="0"/>
              <a:t>. две тысячи четырнадцат</a:t>
            </a:r>
            <a:r>
              <a:rPr lang="ru-RU" b="1" dirty="0">
                <a:solidFill>
                  <a:srgbClr val="FF0000"/>
                </a:solidFill>
              </a:rPr>
              <a:t>ого</a:t>
            </a:r>
            <a:r>
              <a:rPr lang="ru-RU" dirty="0" smtClean="0"/>
              <a:t> (года)</a:t>
            </a:r>
          </a:p>
          <a:p>
            <a:pPr marL="0" indent="0">
              <a:buNone/>
            </a:pPr>
            <a:r>
              <a:rPr lang="ru-RU" dirty="0" err="1" smtClean="0"/>
              <a:t>Д.п</a:t>
            </a:r>
            <a:r>
              <a:rPr lang="ru-RU" dirty="0" smtClean="0"/>
              <a:t>. две тысячи четырнадцат</a:t>
            </a:r>
            <a:r>
              <a:rPr lang="ru-RU" b="1" dirty="0">
                <a:solidFill>
                  <a:srgbClr val="FF0000"/>
                </a:solidFill>
              </a:rPr>
              <a:t>ому</a:t>
            </a:r>
            <a:r>
              <a:rPr lang="ru-RU" dirty="0" smtClean="0"/>
              <a:t> (году)</a:t>
            </a:r>
          </a:p>
          <a:p>
            <a:pPr marL="0" indent="0">
              <a:buNone/>
            </a:pPr>
            <a:r>
              <a:rPr lang="ru-RU" dirty="0" err="1" smtClean="0"/>
              <a:t>В.п</a:t>
            </a:r>
            <a:r>
              <a:rPr lang="ru-RU" dirty="0" smtClean="0"/>
              <a:t>. две тысячи четырнадцат</a:t>
            </a:r>
            <a:r>
              <a:rPr lang="ru-RU" b="1" dirty="0">
                <a:solidFill>
                  <a:srgbClr val="FF0000"/>
                </a:solidFill>
              </a:rPr>
              <a:t>ый</a:t>
            </a:r>
            <a:r>
              <a:rPr lang="ru-RU" dirty="0" smtClean="0"/>
              <a:t> (год)</a:t>
            </a:r>
          </a:p>
          <a:p>
            <a:pPr marL="0" indent="0">
              <a:buNone/>
            </a:pPr>
            <a:r>
              <a:rPr lang="ru-RU" dirty="0" smtClean="0"/>
              <a:t>Т.п. две тысячи четырнадцат</a:t>
            </a:r>
            <a:r>
              <a:rPr lang="ru-RU" b="1" dirty="0">
                <a:solidFill>
                  <a:srgbClr val="FF0000"/>
                </a:solidFill>
              </a:rPr>
              <a:t>ым</a:t>
            </a:r>
            <a:r>
              <a:rPr lang="ru-RU" dirty="0" smtClean="0"/>
              <a:t> (годом)</a:t>
            </a:r>
          </a:p>
          <a:p>
            <a:pPr marL="0" indent="0">
              <a:buNone/>
            </a:pPr>
            <a:r>
              <a:rPr lang="ru-RU" dirty="0" err="1" smtClean="0"/>
              <a:t>П.п</a:t>
            </a:r>
            <a:r>
              <a:rPr lang="ru-RU" dirty="0" smtClean="0"/>
              <a:t>. (в) две тысячи четырнадцат</a:t>
            </a:r>
            <a:r>
              <a:rPr lang="ru-RU" b="1" dirty="0">
                <a:solidFill>
                  <a:srgbClr val="FF0000"/>
                </a:solidFill>
              </a:rPr>
              <a:t>ом</a:t>
            </a:r>
            <a:r>
              <a:rPr lang="ru-RU" dirty="0" smtClean="0"/>
              <a:t> (году)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899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990656" cy="1470025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Тв</a:t>
            </a:r>
            <a:r>
              <a:rPr lang="ru-RU" b="1" dirty="0" smtClean="0">
                <a:solidFill>
                  <a:srgbClr val="FF0000"/>
                </a:solidFill>
              </a:rPr>
              <a:t>. п.: </a:t>
            </a:r>
            <a:r>
              <a:rPr lang="ru-RU" b="1" dirty="0" smtClean="0"/>
              <a:t>500 рублей, 3600, 57, 300</a:t>
            </a:r>
            <a:br>
              <a:rPr lang="ru-RU" b="1" dirty="0" smtClean="0"/>
            </a:br>
            <a:r>
              <a:rPr lang="ru-RU" b="1" dirty="0" err="1" smtClean="0"/>
              <a:t>Р.п</a:t>
            </a:r>
            <a:r>
              <a:rPr lang="ru-RU" b="1" dirty="0" smtClean="0"/>
              <a:t>.: 600</a:t>
            </a:r>
            <a:br>
              <a:rPr lang="ru-RU" b="1" dirty="0" smtClean="0"/>
            </a:br>
            <a:r>
              <a:rPr lang="ru-RU" b="1" dirty="0" err="1" smtClean="0"/>
              <a:t>П.п</a:t>
            </a:r>
            <a:r>
              <a:rPr lang="ru-RU" b="1" dirty="0" smtClean="0"/>
              <a:t>.: 500</a:t>
            </a:r>
            <a:br>
              <a:rPr lang="ru-RU" b="1" dirty="0" smtClean="0"/>
            </a:br>
            <a:r>
              <a:rPr lang="ru-RU" b="1" dirty="0" smtClean="0"/>
              <a:t>В 2011 году</a:t>
            </a:r>
            <a:endParaRPr lang="ru-RU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75656" y="692696"/>
            <a:ext cx="6400800" cy="17526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ПРОВЕРЬ СЕБЯ!</a:t>
            </a:r>
            <a:endParaRPr lang="ru-RU" sz="40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0246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пять</a:t>
            </a:r>
            <a:r>
              <a:rPr lang="ru-RU" b="1" dirty="0" smtClean="0">
                <a:solidFill>
                  <a:srgbClr val="FF0000"/>
                </a:solidFill>
              </a:rPr>
              <a:t>ю</a:t>
            </a:r>
            <a:r>
              <a:rPr lang="ru-RU" b="1" dirty="0" smtClean="0"/>
              <a:t>ст</a:t>
            </a:r>
            <a:r>
              <a:rPr lang="ru-RU" b="1" dirty="0" smtClean="0">
                <a:solidFill>
                  <a:srgbClr val="FF0000"/>
                </a:solidFill>
              </a:rPr>
              <a:t>ами</a:t>
            </a:r>
            <a:r>
              <a:rPr lang="ru-RU" b="1" dirty="0" smtClean="0"/>
              <a:t> рубл</a:t>
            </a:r>
            <a:r>
              <a:rPr lang="ru-RU" b="1" dirty="0" smtClean="0">
                <a:solidFill>
                  <a:srgbClr val="FF0000"/>
                </a:solidFill>
              </a:rPr>
              <a:t>ями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8992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857</TotalTime>
  <Words>577</Words>
  <Application>Microsoft Office PowerPoint</Application>
  <PresentationFormat>Экран (4:3)</PresentationFormat>
  <Paragraphs>92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Словоизменение числительных</vt:lpstr>
      <vt:lpstr>40,90,100</vt:lpstr>
      <vt:lpstr>50,60,70,80 При склонении в них изменяются обе части:</vt:lpstr>
      <vt:lpstr>От 200 до 900 При склонении в них изменяются обе части:</vt:lpstr>
      <vt:lpstr>полтора, полторы - полутора, полтораста - полутораста</vt:lpstr>
      <vt:lpstr>При склонении составных количественных числительных изменяется каждое слово:</vt:lpstr>
      <vt:lpstr>При склонении составных порядковых числительных изменяется только последнее слово:</vt:lpstr>
      <vt:lpstr>Тв. п.: 500 рублей, 3600, 57, 300 Р.п.: 600 П.п.: 500 В 2011 году</vt:lpstr>
      <vt:lpstr>пятьюстами рублями </vt:lpstr>
      <vt:lpstr>тремя тысячами шестьюстами </vt:lpstr>
      <vt:lpstr> пятьюдесятью семью  </vt:lpstr>
      <vt:lpstr>тремястами страницами </vt:lpstr>
      <vt:lpstr>нет шестисот рублей </vt:lpstr>
      <vt:lpstr>о пятистах книгах   </vt:lpstr>
      <vt:lpstr>в две тысячи одиннадцатом году </vt:lpstr>
      <vt:lpstr>пятьюстами рублями тремя тысячами шестьюстами пятьюдесятью семью  тремястами страницами нет шестисот рублей о пятистах книгах  в две тысячи одиннадцатом году </vt:lpstr>
      <vt:lpstr>Употребление собирательных числительных вместе:   </vt:lpstr>
      <vt:lpstr>Употребление собирательных числительных:   двое братьев,                                       трое щенков,                                               к обоим братьям, к обеим подругам, двое очков, двое саней,     двое сапог;                                           нас двоих, троих, их шестерых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16</cp:revision>
  <dcterms:created xsi:type="dcterms:W3CDTF">2016-12-22T05:50:52Z</dcterms:created>
  <dcterms:modified xsi:type="dcterms:W3CDTF">2017-11-13T11:57:58Z</dcterms:modified>
</cp:coreProperties>
</file>